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4" r:id="rId11"/>
    <p:sldId id="269" r:id="rId12"/>
    <p:sldId id="271" r:id="rId13"/>
    <p:sldId id="272" r:id="rId14"/>
    <p:sldId id="273" r:id="rId15"/>
    <p:sldId id="268" r:id="rId16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CD154-5319-40B3-85AA-67AED94DA61C}" v="276" dt="2021-01-22T03:14:20.879"/>
    <p1510:client id="{C66751A3-8B21-42B1-AE90-C4CCCE0EA6CB}" v="195" dt="2021-01-22T01:10:18.4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9" autoAdjust="0"/>
    <p:restoredTop sz="88029" autoAdjust="0"/>
  </p:normalViewPr>
  <p:slideViewPr>
    <p:cSldViewPr>
      <p:cViewPr>
        <p:scale>
          <a:sx n="66" d="100"/>
          <a:sy n="66" d="100"/>
        </p:scale>
        <p:origin x="114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69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39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8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79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033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1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132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696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253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8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50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58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94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72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34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65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98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01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61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67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1597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  <p:sldLayoutId id="2147483916" r:id="rId19"/>
    <p:sldLayoutId id="214748391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watchgeneration.fr/sport/2018/07/runvi-des-semelles-plus-intelligentes-que-la-moyenne-775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medicapteurs.com/produits/winshoe-easy/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capteurs.com/produits/winpod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07002" y="2055483"/>
            <a:ext cx="4638675" cy="461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0127" y="958214"/>
            <a:ext cx="50488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PROJET </a:t>
            </a:r>
            <a:r>
              <a:rPr sz="3600" b="1" spc="-2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sz="36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10" dirty="0">
                <a:latin typeface="Arial" panose="020B0604020202020204" pitchFamily="34" charset="0"/>
                <a:cs typeface="Arial" panose="020B0604020202020204" pitchFamily="34" charset="0"/>
              </a:rPr>
              <a:t>2020/2021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059" y="1950085"/>
            <a:ext cx="561721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latin typeface="Arial"/>
                <a:cs typeface="Arial"/>
              </a:rPr>
              <a:t>SEMELLE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INTELLIGENTE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27" y="4064571"/>
            <a:ext cx="1762125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ÉTUDIANTS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6900"/>
              </a:lnSpc>
            </a:pPr>
            <a:r>
              <a:rPr sz="1800" b="1" spc="-85" dirty="0">
                <a:latin typeface="Arial"/>
                <a:cs typeface="Arial"/>
              </a:rPr>
              <a:t>HAYARI </a:t>
            </a:r>
            <a:r>
              <a:rPr sz="1800" b="1" spc="-70" dirty="0">
                <a:latin typeface="Arial"/>
                <a:cs typeface="Arial"/>
              </a:rPr>
              <a:t>AYOUB  </a:t>
            </a:r>
            <a:r>
              <a:rPr sz="1800" b="1" spc="-30" dirty="0">
                <a:latin typeface="Arial"/>
                <a:cs typeface="Arial"/>
              </a:rPr>
              <a:t>KEITA</a:t>
            </a:r>
            <a:r>
              <a:rPr sz="1800" b="1" spc="-1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SAMBOU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7325" y="4064571"/>
            <a:ext cx="2336165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PROFESSEURS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 indent="19050">
              <a:lnSpc>
                <a:spcPct val="166900"/>
              </a:lnSpc>
            </a:pPr>
            <a:r>
              <a:rPr sz="1800" b="1" spc="-5" dirty="0">
                <a:latin typeface="Arial"/>
                <a:cs typeface="Arial"/>
              </a:rPr>
              <a:t>OSMANI </a:t>
            </a:r>
            <a:r>
              <a:rPr sz="1800" b="1" spc="-10" dirty="0">
                <a:latin typeface="Arial"/>
                <a:cs typeface="Arial"/>
              </a:rPr>
              <a:t>AOMAR  </a:t>
            </a:r>
            <a:r>
              <a:rPr sz="1800" b="1" dirty="0">
                <a:latin typeface="Arial"/>
                <a:cs typeface="Arial"/>
              </a:rPr>
              <a:t>HAMIDI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MASSINISSA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69C17D-A5DF-4812-B500-AC097342D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012" y="509078"/>
            <a:ext cx="2604654" cy="1125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3ABC9-537C-4D05-AADF-F5CC4A23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300" y="158443"/>
            <a:ext cx="9905998" cy="1478570"/>
          </a:xfrm>
        </p:spPr>
        <p:txBody>
          <a:bodyPr/>
          <a:lstStyle/>
          <a:p>
            <a:pPr algn="ctr"/>
            <a:r>
              <a:rPr lang="it-IT" b="1" dirty="0">
                <a:ea typeface="+mj-lt"/>
                <a:cs typeface="+mj-lt"/>
              </a:rPr>
              <a:t>Vi. DIAGRAMME DE SÉQUENCE</a:t>
            </a:r>
            <a:endParaRPr lang="it-IT" dirty="0">
              <a:ea typeface="+mj-lt"/>
              <a:cs typeface="+mj-l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18593DC-55EA-48AE-A6C6-C7EECB513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156" y="1429978"/>
            <a:ext cx="6605718" cy="4950695"/>
          </a:xfrm>
        </p:spPr>
      </p:pic>
    </p:spTree>
    <p:extLst>
      <p:ext uri="{BB962C8B-B14F-4D97-AF65-F5344CB8AC3E}">
        <p14:creationId xmlns:p14="http://schemas.microsoft.com/office/powerpoint/2010/main" val="386557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70A96-FACF-4F0C-A07B-8960F252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772" y="8655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4800" b="1" spc="-130" dirty="0" err="1"/>
              <a:t>Vii</a:t>
            </a:r>
            <a:r>
              <a:rPr lang="it-IT" sz="4800" b="1" spc="-130" dirty="0"/>
              <a:t>.	</a:t>
            </a:r>
            <a:r>
              <a:rPr lang="it-IT" sz="4800" b="1" spc="15" dirty="0"/>
              <a:t>CONCEPTION</a:t>
            </a:r>
            <a:r>
              <a:rPr lang="it-IT" sz="4800" b="1" spc="-254" dirty="0"/>
              <a:t> </a:t>
            </a:r>
            <a:r>
              <a:rPr lang="it-IT" sz="4800" b="1" spc="10" dirty="0"/>
              <a:t>GRAPHIQUE</a:t>
            </a:r>
            <a:endParaRPr lang="it-IT" sz="4800" b="1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BAD0EBD-BA55-4FD9-8559-D1477C163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679" y="1570008"/>
            <a:ext cx="8699627" cy="47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9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CC4ADD-3114-45E8-A304-76EDC064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78" y="7620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viii. </a:t>
            </a:r>
            <a:r>
              <a:rPr lang="it-IT" sz="4400" b="1" dirty="0" err="1"/>
              <a:t>Realisation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DC65AC9-AF82-4A0A-9546-5ED55011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6398154" cy="47986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328B11-DA8A-4F33-8FDE-3C7D7E1B40B0}"/>
              </a:ext>
            </a:extLst>
          </p:cNvPr>
          <p:cNvSpPr txBox="1"/>
          <p:nvPr/>
        </p:nvSpPr>
        <p:spPr>
          <a:xfrm>
            <a:off x="7086600" y="2133600"/>
            <a:ext cx="396240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Port A0    </a:t>
            </a:r>
            <a:r>
              <a:rPr lang="it-IT" sz="2400" dirty="0">
                <a:sym typeface="Wingdings" panose="05000000000000000000" pitchFamily="2" charset="2"/>
              </a:rPr>
              <a:t>=&gt; </a:t>
            </a:r>
            <a:r>
              <a:rPr lang="it-IT" sz="2400" dirty="0" err="1">
                <a:sym typeface="Wingdings" panose="05000000000000000000" pitchFamily="2" charset="2"/>
              </a:rPr>
              <a:t>Pied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Droit</a:t>
            </a:r>
            <a:endParaRPr lang="it-IT" sz="2400" dirty="0" err="1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Port A1    </a:t>
            </a:r>
            <a:r>
              <a:rPr lang="it-IT" sz="2400" dirty="0">
                <a:sym typeface="Wingdings" panose="05000000000000000000" pitchFamily="2" charset="2"/>
              </a:rPr>
              <a:t>=&gt; </a:t>
            </a:r>
            <a:r>
              <a:rPr lang="it-IT" sz="2400" dirty="0" err="1">
                <a:sym typeface="Wingdings" panose="05000000000000000000" pitchFamily="2" charset="2"/>
              </a:rPr>
              <a:t>Pied</a:t>
            </a:r>
            <a:r>
              <a:rPr lang="it-IT" sz="2400" dirty="0">
                <a:sym typeface="Wingdings" panose="05000000000000000000" pitchFamily="2" charset="2"/>
              </a:rPr>
              <a:t> Gauche</a:t>
            </a:r>
            <a:endParaRPr lang="it-IT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ym typeface="Wingdings" panose="05000000000000000000" pitchFamily="2" charset="2"/>
              </a:rPr>
              <a:t>Resistance : 10K</a:t>
            </a:r>
            <a:r>
              <a:rPr lang="el-GR" sz="2400" b="1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l-GR" sz="2400" b="0" i="0" dirty="0">
                <a:effectLst/>
                <a:latin typeface="arial" panose="020B0604020202020204" pitchFamily="34" charset="0"/>
              </a:rPr>
              <a:t>Ω</a:t>
            </a:r>
            <a:endParaRPr lang="it-IT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968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1A332-8FAE-4477-A7C4-97116868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400" b="1" dirty="0"/>
              <a:t>ix.   CAS DE POSTURE </a:t>
            </a:r>
            <a:r>
              <a:rPr lang="it-IT" sz="4400" b="1" dirty="0" err="1"/>
              <a:t>cORRECTE</a:t>
            </a:r>
            <a:endParaRPr lang="it-IT" sz="4400" b="1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C48A42E-8D9B-4B19-BDF5-BB56E5A80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000" y="2097088"/>
            <a:ext cx="5638800" cy="4229101"/>
          </a:xfrm>
          <a:prstGeom prst="rect">
            <a:avLst/>
          </a:prstGeom>
        </p:spPr>
      </p:pic>
      <p:pic>
        <p:nvPicPr>
          <p:cNvPr id="5" name="WhatsApp Video 2021-01-14 at 13.15.37">
            <a:hlinkClick r:id="" action="ppaction://media"/>
            <a:extLst>
              <a:ext uri="{FF2B5EF4-FFF2-40B4-BE49-F238E27FC236}">
                <a16:creationId xmlns:a16="http://schemas.microsoft.com/office/drawing/2014/main" id="{90A6477E-1684-4B70-854D-84E2E1192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6710" y="2060144"/>
            <a:ext cx="486568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47D45-CE7D-4002-845D-8C63E1FF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5539"/>
            <a:ext cx="9905998" cy="1478570"/>
          </a:xfrm>
        </p:spPr>
        <p:txBody>
          <a:bodyPr/>
          <a:lstStyle/>
          <a:p>
            <a:pPr algn="ctr"/>
            <a:r>
              <a:rPr lang="it-IT" sz="4400" b="1" dirty="0"/>
              <a:t>x.  CAS DE POSTURE INCORRECTE</a:t>
            </a:r>
            <a:endParaRPr lang="it-IT" sz="4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9649214-2556-4499-914E-A13C11F02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036" y="1676400"/>
            <a:ext cx="6137564" cy="4800600"/>
          </a:xfrm>
          <a:prstGeom prst="rect">
            <a:avLst/>
          </a:prstGeom>
        </p:spPr>
      </p:pic>
      <p:pic>
        <p:nvPicPr>
          <p:cNvPr id="6" name="WhatsApp Video 2021-01-14 at 13.15.38">
            <a:hlinkClick r:id="" action="ppaction://media"/>
            <a:extLst>
              <a:ext uri="{FF2B5EF4-FFF2-40B4-BE49-F238E27FC236}">
                <a16:creationId xmlns:a16="http://schemas.microsoft.com/office/drawing/2014/main" id="{62DA4006-63EC-4192-B88E-E3F33412A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1669472"/>
            <a:ext cx="4762212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2150" y="1852676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1619" y="684095"/>
            <a:ext cx="9176277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it-IT" sz="4400" b="1" spc="15" dirty="0" err="1"/>
              <a:t>Xi</a:t>
            </a:r>
            <a:r>
              <a:rPr sz="4400" b="1" spc="15" dirty="0"/>
              <a:t>. </a:t>
            </a:r>
            <a:r>
              <a:rPr lang="it-IT" sz="4400" b="1" spc="-5" dirty="0" err="1"/>
              <a:t>conclusion</a:t>
            </a:r>
            <a:endParaRPr sz="4400" b="1" spc="15" dirty="0" err="1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90600" y="1981200"/>
            <a:ext cx="9905999" cy="4151136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512445">
              <a:lnSpc>
                <a:spcPct val="250000"/>
              </a:lnSpc>
              <a:spcBef>
                <a:spcPts val="125"/>
              </a:spcBef>
              <a:buClr>
                <a:srgbClr val="B71E42"/>
              </a:buClr>
              <a:buFont typeface="Arial"/>
              <a:buChar char="•"/>
              <a:tabLst>
                <a:tab pos="512445" algn="l"/>
                <a:tab pos="513080" algn="l"/>
              </a:tabLst>
            </a:pPr>
            <a:r>
              <a:rPr lang="fr-FR" b="1" u="sng" spc="-10" dirty="0">
                <a:latin typeface="Arial"/>
                <a:cs typeface="Arial"/>
              </a:rPr>
              <a:t>Problématiques</a:t>
            </a:r>
            <a:endParaRPr lang="fr-FR" b="1" spc="-10" dirty="0">
              <a:latin typeface="Arial"/>
              <a:cs typeface="Arial"/>
            </a:endParaRPr>
          </a:p>
          <a:p>
            <a:pPr marL="512445" marR="5080">
              <a:lnSpc>
                <a:spcPct val="250000"/>
              </a:lnSpc>
              <a:spcBef>
                <a:spcPts val="1015"/>
              </a:spcBef>
              <a:buClr>
                <a:srgbClr val="B71E42"/>
              </a:buClr>
              <a:tabLst>
                <a:tab pos="512445" algn="l"/>
                <a:tab pos="513080" algn="l"/>
              </a:tabLst>
            </a:pPr>
            <a:r>
              <a:rPr lang="fr-FR" b="1" u="sng" spc="-10" dirty="0">
                <a:latin typeface="Arial"/>
                <a:cs typeface="Arial"/>
              </a:rPr>
              <a:t>Expérience</a:t>
            </a:r>
            <a:r>
              <a:rPr lang="it-IT" b="1" spc="-10" dirty="0">
                <a:latin typeface="Arial"/>
                <a:cs typeface="Arial"/>
              </a:rPr>
              <a:t>  </a:t>
            </a:r>
            <a:r>
              <a:rPr lang="fr-FR" b="1" u="sng" spc="-10" dirty="0">
                <a:latin typeface="Arial"/>
                <a:cs typeface="Arial"/>
              </a:rPr>
              <a:t>enrichissant</a:t>
            </a:r>
          </a:p>
          <a:p>
            <a:pPr marL="512445" marR="5080">
              <a:lnSpc>
                <a:spcPct val="250000"/>
              </a:lnSpc>
              <a:spcBef>
                <a:spcPts val="1015"/>
              </a:spcBef>
              <a:buClr>
                <a:srgbClr val="B71E42"/>
              </a:buClr>
              <a:tabLst>
                <a:tab pos="512445" algn="l"/>
                <a:tab pos="513080" algn="l"/>
              </a:tabLst>
            </a:pPr>
            <a:r>
              <a:rPr lang="fr-FR" b="1" u="sng" spc="-10" dirty="0">
                <a:latin typeface="Arial"/>
                <a:cs typeface="Arial"/>
              </a:rPr>
              <a:t>Amélioration</a:t>
            </a:r>
            <a:r>
              <a:rPr lang="fr-FR" b="1" spc="-10" dirty="0">
                <a:latin typeface="Arial"/>
                <a:cs typeface="Arial"/>
              </a:rPr>
              <a:t>  </a:t>
            </a:r>
            <a:r>
              <a:rPr lang="fr-FR" b="1" u="sng" spc="-10" dirty="0">
                <a:latin typeface="Arial"/>
                <a:cs typeface="Arial"/>
              </a:rPr>
              <a:t>possible</a:t>
            </a:r>
          </a:p>
          <a:p>
            <a:pPr marL="512445" marR="5080">
              <a:lnSpc>
                <a:spcPct val="120500"/>
              </a:lnSpc>
              <a:spcBef>
                <a:spcPts val="1015"/>
              </a:spcBef>
              <a:buClr>
                <a:srgbClr val="B71E42"/>
              </a:buClr>
              <a:tabLst>
                <a:tab pos="512445" algn="l"/>
                <a:tab pos="513080" algn="l"/>
              </a:tabLst>
            </a:pPr>
            <a:endParaRPr lang="en-US" spc="-10" dirty="0">
              <a:latin typeface="Arial"/>
              <a:cs typeface="Arial"/>
            </a:endParaRPr>
          </a:p>
          <a:p>
            <a:pPr marL="512445" marR="5080" indent="-228600">
              <a:lnSpc>
                <a:spcPct val="120500"/>
              </a:lnSpc>
              <a:spcBef>
                <a:spcPts val="1015"/>
              </a:spcBef>
              <a:buClr>
                <a:srgbClr val="B71E42"/>
              </a:buClr>
              <a:buChar char="•"/>
              <a:tabLst>
                <a:tab pos="512445" algn="l"/>
                <a:tab pos="513080" algn="l"/>
              </a:tabLst>
            </a:pPr>
            <a:endParaRPr lang="fr-FR" spc="1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560070" cy="12700"/>
          </a:xfrm>
          <a:custGeom>
            <a:avLst/>
            <a:gdLst/>
            <a:ahLst/>
            <a:cxnLst/>
            <a:rect l="l" t="t" r="r" b="b"/>
            <a:pathLst>
              <a:path w="560070" h="12700">
                <a:moveTo>
                  <a:pt x="0" y="12700"/>
                </a:moveTo>
                <a:lnTo>
                  <a:pt x="559675" y="12700"/>
                </a:lnTo>
                <a:lnTo>
                  <a:pt x="55967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68151" y="6122987"/>
            <a:ext cx="824230" cy="12700"/>
          </a:xfrm>
          <a:custGeom>
            <a:avLst/>
            <a:gdLst/>
            <a:ahLst/>
            <a:cxnLst/>
            <a:rect l="l" t="t" r="r" b="b"/>
            <a:pathLst>
              <a:path w="824229" h="12700">
                <a:moveTo>
                  <a:pt x="0" y="12700"/>
                </a:moveTo>
                <a:lnTo>
                  <a:pt x="823849" y="12700"/>
                </a:lnTo>
                <a:lnTo>
                  <a:pt x="82384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10235499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4400" spc="35" dirty="0">
                <a:cs typeface="Arial" panose="020B0604020202020204" pitchFamily="34" charset="0"/>
              </a:rPr>
              <a:t>S</a:t>
            </a:r>
            <a:r>
              <a:rPr sz="4400" spc="-20" dirty="0">
                <a:cs typeface="Arial" panose="020B0604020202020204" pitchFamily="34" charset="0"/>
              </a:rPr>
              <a:t>O</a:t>
            </a:r>
            <a:r>
              <a:rPr sz="4400" spc="105" dirty="0">
                <a:cs typeface="Arial" panose="020B0604020202020204" pitchFamily="34" charset="0"/>
              </a:rPr>
              <a:t>MM</a:t>
            </a:r>
            <a:r>
              <a:rPr sz="4400" spc="-65" dirty="0">
                <a:cs typeface="Arial" panose="020B0604020202020204" pitchFamily="34" charset="0"/>
              </a:rPr>
              <a:t>A</a:t>
            </a:r>
            <a:r>
              <a:rPr sz="4400" spc="15" dirty="0">
                <a:cs typeface="Arial" panose="020B0604020202020204" pitchFamily="34" charset="0"/>
              </a:rPr>
              <a:t>IRE</a:t>
            </a:r>
            <a:endParaRPr spc="15" dirty="0">
              <a:cs typeface="Arial" panose="020B0604020202020204" pitchFamily="34" charset="0"/>
            </a:endParaRP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F0389162-433E-42F4-9994-54122AB9C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94120"/>
              </p:ext>
            </p:extLst>
          </p:nvPr>
        </p:nvGraphicFramePr>
        <p:xfrm>
          <a:off x="568462" y="914402"/>
          <a:ext cx="11014617" cy="5780723"/>
        </p:xfrm>
        <a:graphic>
          <a:graphicData uri="http://schemas.openxmlformats.org/drawingml/2006/table">
            <a:tbl>
              <a:tblPr/>
              <a:tblGrid>
                <a:gridCol w="529112">
                  <a:extLst>
                    <a:ext uri="{9D8B030D-6E8A-4147-A177-3AD203B41FA5}">
                      <a16:colId xmlns:a16="http://schemas.microsoft.com/office/drawing/2014/main" val="2638916569"/>
                    </a:ext>
                  </a:extLst>
                </a:gridCol>
                <a:gridCol w="212032">
                  <a:extLst>
                    <a:ext uri="{9D8B030D-6E8A-4147-A177-3AD203B41FA5}">
                      <a16:colId xmlns:a16="http://schemas.microsoft.com/office/drawing/2014/main" val="4191192162"/>
                    </a:ext>
                  </a:extLst>
                </a:gridCol>
                <a:gridCol w="8866099">
                  <a:extLst>
                    <a:ext uri="{9D8B030D-6E8A-4147-A177-3AD203B41FA5}">
                      <a16:colId xmlns:a16="http://schemas.microsoft.com/office/drawing/2014/main" val="3341506688"/>
                    </a:ext>
                  </a:extLst>
                </a:gridCol>
                <a:gridCol w="1407374">
                  <a:extLst>
                    <a:ext uri="{9D8B030D-6E8A-4147-A177-3AD203B41FA5}">
                      <a16:colId xmlns:a16="http://schemas.microsoft.com/office/drawing/2014/main" val="1173814033"/>
                    </a:ext>
                  </a:extLst>
                </a:gridCol>
              </a:tblGrid>
              <a:tr h="708605"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it-IT" sz="2000" b="1" i="0" dirty="0">
                          <a:solidFill>
                            <a:srgbClr val="FFFFFF"/>
                          </a:solidFill>
                          <a:effectLst/>
                          <a:latin typeface="Corbel"/>
                        </a:rPr>
                        <a:t>I. Problématique et Motivation​</a:t>
                      </a:r>
                    </a:p>
                    <a:p>
                      <a:pPr algn="l" fontAlgn="base"/>
                      <a:r>
                        <a:rPr lang="it-IT" sz="1800" b="1" i="0" dirty="0">
                          <a:solidFill>
                            <a:srgbClr val="FFFFFF"/>
                          </a:solidFill>
                          <a:effectLst/>
                          <a:latin typeface="Corbel" panose="020B0503020204020204" pitchFamily="34" charset="0"/>
                        </a:rPr>
                        <a:t>​</a:t>
                      </a:r>
                      <a:endParaRPr lang="it-IT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C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it-IT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1" i="0" dirty="0">
                          <a:solidFill>
                            <a:srgbClr val="FFFFFF"/>
                          </a:solidFill>
                          <a:effectLst/>
                          <a:latin typeface="Corbel"/>
                        </a:rPr>
                        <a:t>3​</a:t>
                      </a:r>
                      <a:endParaRPr lang="it-IT" sz="2000" b="1" i="0" dirty="0">
                        <a:solidFill>
                          <a:srgbClr val="FFFFFF"/>
                        </a:solidFill>
                        <a:effectLst/>
                        <a:latin typeface="Corbel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A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20417"/>
                  </a:ext>
                </a:extLst>
              </a:tr>
              <a:tr h="708605"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II.      Objectif​</a:t>
                      </a:r>
                    </a:p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it-IT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4​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  <a:latin typeface="Corbel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52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60636"/>
                  </a:ext>
                </a:extLst>
              </a:tr>
              <a:tr h="484835">
                <a:tc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III.​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ÉTAT de l'ART​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endParaRPr lang="it-IT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</a:rPr>
                        <a:t>5​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147288"/>
                  </a:ext>
                </a:extLst>
              </a:tr>
              <a:tr h="447540"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fr-F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IV.    Processus de conception et de fabrication​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fr-F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8​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  <a:latin typeface="Corbel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26590"/>
                  </a:ext>
                </a:extLst>
              </a:tr>
              <a:tr h="484835"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V.     Diagramme de séquence​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it-IT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9​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  <a:latin typeface="Corbel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72016"/>
                  </a:ext>
                </a:extLst>
              </a:tr>
              <a:tr h="578072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VI.​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​Conception Graphique</a:t>
                      </a:r>
                    </a:p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​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Diagramme</a:t>
                      </a: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 de 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séquence</a:t>
                      </a: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 </a:t>
                      </a:r>
                      <a:endParaRPr lang="it-IT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10​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  <a:latin typeface="Corbel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224755"/>
                  </a:ext>
                </a:extLst>
              </a:tr>
              <a:tr h="540777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VII.​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Connexion Breadboard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Conception 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Graphique</a:t>
                      </a: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 </a:t>
                      </a:r>
                      <a:endParaRPr lang="it-IT" sz="2000" b="0" i="0" u="none" strike="noStrike" kern="120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</a:rPr>
                        <a:t>11​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376138"/>
                  </a:ext>
                </a:extLst>
              </a:tr>
              <a:tr h="50348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VIII.  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Realisation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fontAlgn="base" latinLnBrk="0" hangingPunct="1">
                        <a:buNone/>
                      </a:pP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Realisation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</a:rPr>
                        <a:t>12​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384099"/>
                  </a:ext>
                </a:extLst>
              </a:tr>
              <a:tr h="410244">
                <a:tc gridSpan="3">
                  <a:txBody>
                    <a:bodyPr/>
                    <a:lstStyle/>
                    <a:p>
                      <a:pPr marL="0" marR="0" indent="0" algn="l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IX.      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Cas</a:t>
                      </a: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 de Posture 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Correcte</a:t>
                      </a:r>
                      <a:endParaRPr lang="en-US" sz="2000" b="0" i="0" u="none" strike="noStrike" kern="1200" noProof="0" dirty="0" err="1">
                        <a:solidFill>
                          <a:srgbClr val="000000"/>
                        </a:solidFill>
                        <a:effectLst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it-IT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</a:rPr>
                        <a:t>13​</a:t>
                      </a:r>
                      <a:endParaRPr lang="it-IT" sz="2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03289"/>
                  </a:ext>
                </a:extLst>
              </a:tr>
              <a:tr h="428892">
                <a:tc gridSpan="3"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X.       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Cas</a:t>
                      </a:r>
                      <a:r>
                        <a:rPr lang="it-IT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 de Posture </a:t>
                      </a:r>
                      <a:r>
                        <a:rPr lang="it-IT" sz="2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Incorrecte</a:t>
                      </a:r>
                      <a:endParaRPr lang="it-IT" sz="2000" b="0" i="0" u="none" strike="noStrike" kern="1200" dirty="0" err="1">
                        <a:solidFill>
                          <a:srgbClr val="000000"/>
                        </a:solidFill>
                        <a:effectLst/>
                        <a:latin typeface="Gill Sans MT"/>
                        <a:ea typeface="+mn-ea"/>
                        <a:cs typeface="+mn-cs"/>
                      </a:endParaRPr>
                    </a:p>
                  </a:txBody>
                  <a:tcPr marL="46436" marR="46436" marT="23218" marB="23218">
                    <a:lnL w="9838">
                      <a:solidFill>
                        <a:srgbClr val="FFFFFF"/>
                      </a:solidFill>
                    </a:lnL>
                    <a:lnR w="9838">
                      <a:solidFill>
                        <a:srgbClr val="FFFFFF"/>
                      </a:solidFill>
                    </a:lnR>
                    <a:lnT w="9838">
                      <a:solidFill>
                        <a:srgbClr val="FFFFFF"/>
                      </a:solidFill>
                    </a:lnT>
                    <a:lnB w="9838">
                      <a:solidFill>
                        <a:srgbClr val="FFFFFF"/>
                      </a:solidFill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14</a:t>
                      </a:r>
                    </a:p>
                  </a:txBody>
                  <a:tcPr marL="46436" marR="46436" marT="23218" marB="23218">
                    <a:lnL w="9838">
                      <a:solidFill>
                        <a:srgbClr val="FFFFFF"/>
                      </a:solidFill>
                    </a:lnL>
                    <a:lnR w="9838">
                      <a:solidFill>
                        <a:srgbClr val="FFFFFF"/>
                      </a:solidFill>
                    </a:lnR>
                    <a:lnT w="9838">
                      <a:solidFill>
                        <a:srgbClr val="FFFFFF"/>
                      </a:solidFill>
                    </a:lnT>
                    <a:lnB w="9838">
                      <a:solidFill>
                        <a:srgbClr val="FFFFFF"/>
                      </a:solidFill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050046"/>
                  </a:ext>
                </a:extLst>
              </a:tr>
              <a:tr h="484835">
                <a:tc gridSpan="3">
                  <a:txBody>
                    <a:bodyPr/>
                    <a:lstStyle/>
                    <a:p>
                      <a:pPr algn="l" fontAlgn="auto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XI. </a:t>
                      </a:r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      </a:t>
                      </a:r>
                      <a:r>
                        <a:rPr lang="it-IT" sz="2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auto"/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it-IT" sz="1800" b="0" i="0" dirty="0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​15</a:t>
                      </a:r>
                      <a:endParaRPr lang="it-IT" sz="1800" b="0" i="0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46436" marR="46436" marT="23218" marB="23218">
                    <a:lnL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8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0240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2150" y="1852676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1619" y="684095"/>
            <a:ext cx="9136381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83125" algn="l"/>
                <a:tab pos="5988685" algn="l"/>
              </a:tabLst>
            </a:pPr>
            <a:r>
              <a:rPr sz="4400" b="1" spc="5" dirty="0"/>
              <a:t>I.</a:t>
            </a:r>
            <a:r>
              <a:rPr sz="4400" b="1" spc="-40" dirty="0"/>
              <a:t> </a:t>
            </a:r>
            <a:r>
              <a:rPr sz="4400" b="1" spc="-5" dirty="0"/>
              <a:t>PROBLÉMATIQUE	</a:t>
            </a:r>
            <a:r>
              <a:rPr sz="4400" b="1" spc="25" dirty="0"/>
              <a:t>ET	</a:t>
            </a:r>
            <a:r>
              <a:rPr sz="4400" b="1" spc="-30" dirty="0"/>
              <a:t>MOTIVATION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1618" y="2070798"/>
            <a:ext cx="8602981" cy="37888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La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posture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que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vous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adopté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est-elle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correcte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?</a:t>
            </a:r>
            <a:endParaRPr sz="2400" dirty="0">
              <a:latin typeface="Times New Roman"/>
              <a:cs typeface="Times New Roman"/>
            </a:endParaRPr>
          </a:p>
          <a:p>
            <a:pPr marL="307975" indent="-295275">
              <a:lnSpc>
                <a:spcPct val="100000"/>
              </a:lnSpc>
              <a:spcBef>
                <a:spcPts val="1505"/>
              </a:spcBef>
              <a:buClr>
                <a:srgbClr val="B71E42"/>
              </a:buClr>
              <a:buFont typeface="Arial"/>
              <a:buChar char="•"/>
              <a:tabLst>
                <a:tab pos="307340" algn="l"/>
                <a:tab pos="307975" algn="l"/>
              </a:tabLst>
            </a:pPr>
            <a:r>
              <a:rPr sz="2400" spc="15" dirty="0">
                <a:latin typeface="Times New Roman"/>
                <a:cs typeface="Times New Roman"/>
              </a:rPr>
              <a:t>Quels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moyen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utiliser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pour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faire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une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vérification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B71E42"/>
              </a:buClr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B71E42"/>
              </a:buClr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MOTIVATION: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15" dirty="0">
                <a:latin typeface="Times New Roman"/>
                <a:cs typeface="Times New Roman"/>
              </a:rPr>
              <a:t>Moins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de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douleurs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au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dos,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10" dirty="0">
                <a:latin typeface="Times New Roman"/>
                <a:cs typeface="Times New Roman"/>
              </a:rPr>
              <a:t>Pas </a:t>
            </a:r>
            <a:r>
              <a:rPr sz="2400" spc="30" dirty="0">
                <a:latin typeface="Times New Roman"/>
                <a:cs typeface="Times New Roman"/>
              </a:rPr>
              <a:t>de </a:t>
            </a:r>
            <a:r>
              <a:rPr sz="2400" spc="5" dirty="0">
                <a:latin typeface="Times New Roman"/>
                <a:cs typeface="Times New Roman"/>
              </a:rPr>
              <a:t>déformation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corporelle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05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Le </a:t>
            </a:r>
            <a:r>
              <a:rPr sz="2400" dirty="0">
                <a:latin typeface="Times New Roman"/>
                <a:cs typeface="Times New Roman"/>
              </a:rPr>
              <a:t>bienfaits </a:t>
            </a:r>
            <a:r>
              <a:rPr sz="2400" spc="15" dirty="0">
                <a:latin typeface="Times New Roman"/>
                <a:cs typeface="Times New Roman"/>
              </a:rPr>
              <a:t>d'une </a:t>
            </a:r>
            <a:r>
              <a:rPr sz="2400" spc="40" dirty="0">
                <a:latin typeface="Times New Roman"/>
                <a:cs typeface="Times New Roman"/>
              </a:rPr>
              <a:t>bonne</a:t>
            </a:r>
            <a:r>
              <a:rPr sz="2400" spc="-40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posture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2150" y="1852676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1618" y="653318"/>
            <a:ext cx="9386547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4800" b="1" spc="5" dirty="0"/>
              <a:t>II.</a:t>
            </a:r>
            <a:r>
              <a:rPr sz="4800" b="1" spc="-130" dirty="0"/>
              <a:t> </a:t>
            </a:r>
            <a:r>
              <a:rPr sz="4800" b="1" spc="20" dirty="0"/>
              <a:t>OBJECTIF</a:t>
            </a:r>
            <a:endParaRPr lang="it-IT"/>
          </a:p>
        </p:txBody>
      </p:sp>
      <p:sp>
        <p:nvSpPr>
          <p:cNvPr id="5" name="object 5"/>
          <p:cNvSpPr txBox="1"/>
          <p:nvPr/>
        </p:nvSpPr>
        <p:spPr>
          <a:xfrm>
            <a:off x="1219200" y="2632637"/>
            <a:ext cx="5867400" cy="2492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200000"/>
              </a:lnSpc>
              <a:spcBef>
                <a:spcPts val="125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10" dirty="0" err="1">
                <a:latin typeface="Gill Sans MT"/>
                <a:cs typeface="Gill Sans MT"/>
              </a:rPr>
              <a:t>Vérifier</a:t>
            </a:r>
            <a:r>
              <a:rPr sz="2400" spc="-170" dirty="0">
                <a:latin typeface="Gill Sans MT"/>
                <a:cs typeface="Gill Sans MT"/>
              </a:rPr>
              <a:t> </a:t>
            </a:r>
            <a:r>
              <a:rPr sz="2400" spc="35" dirty="0">
                <a:latin typeface="Gill Sans MT"/>
                <a:cs typeface="Gill Sans MT"/>
              </a:rPr>
              <a:t>un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10" dirty="0">
                <a:latin typeface="Gill Sans MT"/>
                <a:cs typeface="Gill Sans MT"/>
              </a:rPr>
              <a:t>éventuel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problème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400" spc="20" dirty="0">
                <a:latin typeface="Gill Sans MT"/>
                <a:cs typeface="Gill Sans MT"/>
              </a:rPr>
              <a:t>de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10" dirty="0">
                <a:latin typeface="Gill Sans MT"/>
                <a:cs typeface="Gill Sans MT"/>
              </a:rPr>
              <a:t>posture</a:t>
            </a:r>
            <a:endParaRPr sz="2400" dirty="0">
              <a:latin typeface="Gill Sans MT"/>
              <a:cs typeface="Gill Sans MT"/>
            </a:endParaRPr>
          </a:p>
          <a:p>
            <a:pPr marL="241300" indent="-228600">
              <a:lnSpc>
                <a:spcPct val="200000"/>
              </a:lnSpc>
              <a:spcBef>
                <a:spcPts val="1505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10" dirty="0">
                <a:latin typeface="Gill Sans MT"/>
                <a:cs typeface="Gill Sans MT"/>
              </a:rPr>
              <a:t>Faire </a:t>
            </a:r>
            <a:r>
              <a:rPr sz="2400" spc="35" dirty="0">
                <a:latin typeface="Gill Sans MT"/>
                <a:cs typeface="Gill Sans MT"/>
              </a:rPr>
              <a:t>une</a:t>
            </a:r>
            <a:r>
              <a:rPr sz="2400" spc="-220" dirty="0">
                <a:latin typeface="Gill Sans MT"/>
                <a:cs typeface="Gill Sans MT"/>
              </a:rPr>
              <a:t> </a:t>
            </a:r>
            <a:r>
              <a:rPr sz="2400" spc="5" dirty="0">
                <a:latin typeface="Gill Sans MT"/>
                <a:cs typeface="Gill Sans MT"/>
              </a:rPr>
              <a:t>auto-consultation</a:t>
            </a:r>
            <a:endParaRPr sz="2400" dirty="0">
              <a:latin typeface="Gill Sans MT"/>
              <a:cs typeface="Gill Sans MT"/>
            </a:endParaRPr>
          </a:p>
          <a:p>
            <a:pPr marL="241300" indent="-228600">
              <a:lnSpc>
                <a:spcPct val="200000"/>
              </a:lnSpc>
              <a:spcBef>
                <a:spcPts val="1430"/>
              </a:spcBef>
              <a:buClr>
                <a:srgbClr val="B71E42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400" spc="15" dirty="0">
                <a:latin typeface="Gill Sans MT"/>
                <a:cs typeface="Gill Sans MT"/>
              </a:rPr>
              <a:t>Obtenir</a:t>
            </a:r>
            <a:r>
              <a:rPr sz="2400" spc="-160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des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spc="15" dirty="0">
                <a:latin typeface="Gill Sans MT"/>
                <a:cs typeface="Gill Sans MT"/>
              </a:rPr>
              <a:t>résultats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sz="2400" spc="10" dirty="0">
                <a:latin typeface="Gill Sans MT"/>
                <a:cs typeface="Gill Sans MT"/>
              </a:rPr>
              <a:t>en</a:t>
            </a:r>
            <a:r>
              <a:rPr sz="2400" spc="-75" dirty="0">
                <a:latin typeface="Gill Sans MT"/>
                <a:cs typeface="Gill Sans MT"/>
              </a:rPr>
              <a:t> </a:t>
            </a:r>
            <a:r>
              <a:rPr sz="2400" spc="20" dirty="0">
                <a:latin typeface="Gill Sans MT"/>
                <a:cs typeface="Gill Sans MT"/>
              </a:rPr>
              <a:t>temps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lang="fr-FR" sz="2400" spc="5" dirty="0">
                <a:latin typeface="Gill Sans MT"/>
                <a:cs typeface="Gill Sans MT"/>
              </a:rPr>
              <a:t>réel</a:t>
            </a:r>
            <a:endParaRPr lang="fr-FR" sz="24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86600" y="2645884"/>
            <a:ext cx="6505575" cy="256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2150" y="1852676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31618" y="684095"/>
            <a:ext cx="6012181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5" dirty="0"/>
              <a:t>III. </a:t>
            </a:r>
            <a:r>
              <a:rPr sz="4400" spc="-80" dirty="0"/>
              <a:t>ÉTAT </a:t>
            </a:r>
            <a:r>
              <a:rPr sz="4400" spc="15" dirty="0"/>
              <a:t>DE</a:t>
            </a:r>
            <a:r>
              <a:rPr sz="4400" spc="-254" dirty="0"/>
              <a:t> </a:t>
            </a:r>
            <a:r>
              <a:rPr sz="4400" spc="-20" dirty="0"/>
              <a:t>L’ART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60349" y="1949194"/>
            <a:ext cx="9509351" cy="13063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43915" indent="-228600">
              <a:lnSpc>
                <a:spcPct val="118900"/>
              </a:lnSpc>
              <a:spcBef>
                <a:spcPts val="95"/>
              </a:spcBef>
            </a:pPr>
            <a:r>
              <a:rPr sz="20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 </a:t>
            </a:r>
            <a:r>
              <a:rPr sz="2000" b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000" b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unvi</a:t>
            </a:r>
            <a:r>
              <a:rPr sz="2000" b="1" u="sng" spc="-2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b="1" u="sng" dirty="0">
                <a:solidFill>
                  <a:srgbClr val="FF000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sz="1600" b="1" u="sng" dirty="0">
                <a:solidFill>
                  <a:srgbClr val="FF0000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www.watchgeneration.fr/sport/2018/07/runvi-des-semelles-plus-  </a:t>
            </a:r>
            <a:r>
              <a:rPr sz="1600" b="1" u="sng" spc="5" dirty="0">
                <a:solidFill>
                  <a:srgbClr val="FF0000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intelligentes-que-la-moyenne-7752</a:t>
            </a:r>
            <a:r>
              <a:rPr u="sng" spc="5" dirty="0">
                <a:solidFill>
                  <a:srgbClr val="FF000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u="sng" dirty="0">
              <a:solidFill>
                <a:srgbClr val="FF0000"/>
              </a:solidFill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05"/>
              </a:spcBef>
            </a:pPr>
            <a:r>
              <a:rPr sz="2400" u="sng" spc="-10" dirty="0">
                <a:latin typeface="Arial"/>
                <a:cs typeface="Arial"/>
              </a:rPr>
              <a:t>Prix </a:t>
            </a:r>
            <a:r>
              <a:rPr sz="2400" u="sng" spc="5" dirty="0">
                <a:latin typeface="Arial"/>
                <a:cs typeface="Arial"/>
              </a:rPr>
              <a:t>: </a:t>
            </a:r>
            <a:r>
              <a:rPr sz="24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199</a:t>
            </a:r>
            <a:r>
              <a:rPr sz="2400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€</a:t>
            </a:r>
            <a:endParaRPr sz="2400" u="sng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7350" y="2971800"/>
            <a:ext cx="7315200" cy="2609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2150" y="1852676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1600" y="945804"/>
            <a:ext cx="9898381" cy="813492"/>
          </a:xfrm>
          <a:prstGeom prst="rect">
            <a:avLst/>
          </a:prstGeom>
        </p:spPr>
        <p:txBody>
          <a:bodyPr vert="horz" wrap="square" lIns="0" tIns="49530" rIns="0" bIns="0" rtlCol="0" anchor="t">
            <a:spAutoFit/>
          </a:bodyPr>
          <a:lstStyle/>
          <a:p>
            <a:pPr marL="298450" marR="5080" indent="-285750">
              <a:lnSpc>
                <a:spcPct val="89100"/>
              </a:lnSpc>
              <a:spcBef>
                <a:spcPts val="3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W-INSHOE </a:t>
            </a:r>
            <a:r>
              <a:rPr sz="24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EASY</a:t>
            </a:r>
            <a:r>
              <a:rPr lang="it-IT" sz="24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 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1400" b="1" u="heavy" dirty="0">
                <a:solidFill>
                  <a:srgbClr val="FF0000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HTTPS://WWW.MEDICAPTEURS.COM/PRODUITS/WINSHOE-EASY</a:t>
            </a:r>
            <a:r>
              <a:rPr sz="1600" u="heavy" dirty="0">
                <a:solidFill>
                  <a:srgbClr val="FF0000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dirty="0">
                <a:latin typeface="Arial"/>
                <a:cs typeface="Arial"/>
              </a:rPr>
              <a:t>)</a:t>
            </a:r>
            <a:r>
              <a:rPr lang="it-IT" sz="1600" dirty="0">
                <a:solidFill>
                  <a:srgbClr val="FF0000"/>
                </a:solidFill>
                <a:latin typeface="Arial"/>
                <a:cs typeface="Arial"/>
              </a:rPr>
              <a:t>  </a:t>
            </a:r>
            <a:endParaRPr lang="it-IT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89100"/>
              </a:lnSpc>
              <a:spcBef>
                <a:spcPts val="3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b="1" spc="-5" dirty="0">
                <a:latin typeface="Arial"/>
                <a:cs typeface="Arial"/>
              </a:rPr>
              <a:t>PRIX: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15" dirty="0">
                <a:latin typeface="Arial"/>
                <a:cs typeface="Arial"/>
              </a:rPr>
              <a:t>150</a:t>
            </a:r>
            <a:endParaRPr sz="2800" b="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7325" y="2057400"/>
            <a:ext cx="5857875" cy="3448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7800" y="2038350"/>
            <a:ext cx="96012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9450" y="800798"/>
            <a:ext cx="9632950" cy="105346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380365" indent="-286385">
              <a:lnSpc>
                <a:spcPts val="2455"/>
              </a:lnSpc>
              <a:spcBef>
                <a:spcPts val="12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1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WIN-POD</a:t>
            </a:r>
            <a:r>
              <a:rPr sz="2150" b="1" u="heavy" spc="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WIFI</a:t>
            </a:r>
            <a:endParaRPr sz="2150">
              <a:latin typeface="Arial"/>
              <a:cs typeface="Arial"/>
            </a:endParaRPr>
          </a:p>
          <a:p>
            <a:pPr marL="380365">
              <a:lnSpc>
                <a:spcPts val="2290"/>
              </a:lnSpc>
            </a:pPr>
            <a:r>
              <a:rPr sz="2400" b="1" u="heavy" spc="20" dirty="0"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sz="2000" u="heavy" spc="20" dirty="0">
                <a:solidFill>
                  <a:srgbClr val="F92B5C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HTTPS://WWW.MEDICAPTEURS.COM/PRODUITS/</a:t>
            </a:r>
            <a:r>
              <a:rPr u="heavy" spc="20" dirty="0">
                <a:solidFill>
                  <a:srgbClr val="F92B5C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WINPOD</a:t>
            </a:r>
            <a:r>
              <a:rPr sz="2000" u="heavy" spc="20" dirty="0">
                <a:solidFill>
                  <a:srgbClr val="F92B5C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sz="2000" u="heavy" spc="195" dirty="0">
                <a:solidFill>
                  <a:srgbClr val="F92B5C"/>
                </a:solidFill>
                <a:uFill>
                  <a:solidFill>
                    <a:srgbClr val="F92B5C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b="1" u="heavy" spc="5" dirty="0">
                <a:uFill>
                  <a:solidFill>
                    <a:srgbClr val="F92B5C"/>
                  </a:solidFill>
                </a:u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3315"/>
              </a:lnSpc>
              <a:tabLst>
                <a:tab pos="399415" algn="l"/>
                <a:tab pos="9619615" algn="l"/>
              </a:tabLst>
            </a:pPr>
            <a:r>
              <a:rPr sz="2900" u="heavy" spc="5" dirty="0">
                <a:uFill>
                  <a:solidFill>
                    <a:srgbClr val="B71E42"/>
                  </a:solidFill>
                </a:uFill>
                <a:latin typeface="Gill Sans MT"/>
                <a:cs typeface="Gill Sans MT"/>
              </a:rPr>
              <a:t> 	</a:t>
            </a:r>
            <a:r>
              <a:rPr sz="2900" u="heavy" spc="25" dirty="0">
                <a:uFill>
                  <a:solidFill>
                    <a:srgbClr val="B71E42"/>
                  </a:solidFill>
                </a:uFill>
                <a:latin typeface="Gill Sans MT"/>
                <a:cs typeface="Gill Sans MT"/>
              </a:rPr>
              <a:t>PRIX:</a:t>
            </a:r>
            <a:r>
              <a:rPr sz="2900" u="heavy" spc="-520" dirty="0">
                <a:uFill>
                  <a:solidFill>
                    <a:srgbClr val="B71E42"/>
                  </a:solidFill>
                </a:uFill>
                <a:latin typeface="Gill Sans MT"/>
                <a:cs typeface="Gill Sans MT"/>
              </a:rPr>
              <a:t> </a:t>
            </a:r>
            <a:r>
              <a:rPr sz="2900" u="heavy" spc="-60" dirty="0">
                <a:uFill>
                  <a:solidFill>
                    <a:srgbClr val="B71E42"/>
                  </a:solidFill>
                </a:uFill>
                <a:latin typeface="Gill Sans MT"/>
                <a:cs typeface="Gill Sans MT"/>
              </a:rPr>
              <a:t>PAS </a:t>
            </a:r>
            <a:r>
              <a:rPr sz="2900" u="heavy" spc="10" dirty="0">
                <a:uFill>
                  <a:solidFill>
                    <a:srgbClr val="B71E42"/>
                  </a:solidFill>
                </a:uFill>
                <a:latin typeface="Gill Sans MT"/>
                <a:cs typeface="Gill Sans MT"/>
              </a:rPr>
              <a:t>DISPONIBLE	</a:t>
            </a:r>
            <a:endParaRPr sz="29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6122987"/>
            <a:ext cx="12187555" cy="12700"/>
          </a:xfrm>
          <a:custGeom>
            <a:avLst/>
            <a:gdLst/>
            <a:ahLst/>
            <a:cxnLst/>
            <a:rect l="l" t="t" r="r" b="b"/>
            <a:pathLst>
              <a:path w="12187555" h="12700">
                <a:moveTo>
                  <a:pt x="0" y="12700"/>
                </a:moveTo>
                <a:lnTo>
                  <a:pt x="12187236" y="12700"/>
                </a:lnTo>
                <a:lnTo>
                  <a:pt x="1218723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3999" y="1694525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423" y="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4434" y="564320"/>
            <a:ext cx="10387966" cy="85331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ctr">
              <a:lnSpc>
                <a:spcPts val="3000"/>
              </a:lnSpc>
              <a:spcBef>
                <a:spcPts val="480"/>
              </a:spcBef>
            </a:pPr>
            <a:r>
              <a:rPr b="1" spc="-90" dirty="0"/>
              <a:t>IV. </a:t>
            </a:r>
            <a:r>
              <a:rPr b="1" spc="30" dirty="0"/>
              <a:t>PROCESSUS </a:t>
            </a:r>
            <a:r>
              <a:rPr b="1" spc="25" dirty="0"/>
              <a:t>DE </a:t>
            </a:r>
            <a:r>
              <a:rPr b="1" spc="20" dirty="0"/>
              <a:t>CONCEPTION</a:t>
            </a:r>
            <a:br>
              <a:rPr lang="it-IT" b="1" spc="20" dirty="0"/>
            </a:br>
            <a:r>
              <a:rPr lang="it-IT" b="1" spc="20" dirty="0"/>
              <a:t> </a:t>
            </a:r>
            <a:r>
              <a:rPr b="1" spc="25" dirty="0"/>
              <a:t>ET DE</a:t>
            </a:r>
            <a:r>
              <a:rPr lang="it-IT" b="1" spc="25" dirty="0"/>
              <a:t> </a:t>
            </a:r>
            <a:r>
              <a:rPr b="1" spc="25" dirty="0"/>
              <a:t> </a:t>
            </a:r>
            <a:r>
              <a:rPr b="1" spc="-25" dirty="0"/>
              <a:t>FABRICATION</a:t>
            </a:r>
            <a:endParaRPr lang="it-IT" b="1" dirty="0"/>
          </a:p>
        </p:txBody>
      </p:sp>
      <p:sp>
        <p:nvSpPr>
          <p:cNvPr id="5" name="object 5"/>
          <p:cNvSpPr txBox="1"/>
          <p:nvPr/>
        </p:nvSpPr>
        <p:spPr>
          <a:xfrm>
            <a:off x="125963" y="1606303"/>
            <a:ext cx="3433038" cy="1520288"/>
          </a:xfrm>
          <a:prstGeom prst="rect">
            <a:avLst/>
          </a:prstGeom>
        </p:spPr>
        <p:txBody>
          <a:bodyPr vert="horz" wrap="square" lIns="0" tIns="164465" rIns="0" bIns="0" rtlCol="0" anchor="t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95"/>
              </a:spcBef>
              <a:buClr>
                <a:srgbClr val="B71E42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800" b="1" spc="-10" dirty="0">
                <a:latin typeface="Arial"/>
                <a:cs typeface="Arial"/>
              </a:rPr>
              <a:t>A.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10" dirty="0">
                <a:latin typeface="Arial"/>
                <a:cs typeface="Arial"/>
              </a:rPr>
              <a:t>Matériaux</a:t>
            </a:r>
            <a:endParaRPr sz="2800">
              <a:latin typeface="Arial"/>
              <a:cs typeface="Arial"/>
            </a:endParaRPr>
          </a:p>
          <a:p>
            <a:pPr marL="298450">
              <a:spcBef>
                <a:spcPts val="1205"/>
              </a:spcBef>
            </a:pPr>
            <a:r>
              <a:rPr sz="20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Carte</a:t>
            </a:r>
            <a:r>
              <a:rPr sz="2000" b="1" u="heavy" spc="-2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Arduino</a:t>
            </a:r>
            <a:r>
              <a:rPr sz="20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lang="it-IT" sz="20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05"/>
              </a:spcBef>
            </a:pPr>
            <a:r>
              <a:rPr sz="2000" spc="30" dirty="0">
                <a:latin typeface="Arial"/>
                <a:cs typeface="Arial"/>
              </a:rPr>
              <a:t>PRIX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lang="it-IT" sz="2000" spc="10" dirty="0">
                <a:latin typeface="Arial"/>
                <a:cs typeface="Arial"/>
              </a:rPr>
              <a:t>24,20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€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4882" y="2355880"/>
            <a:ext cx="3540134" cy="1044710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 marR="5080" indent="57150" algn="just">
              <a:spcBef>
                <a:spcPts val="135"/>
              </a:spcBef>
            </a:pPr>
            <a:r>
              <a:rPr lang="it-IT" sz="2000" b="1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        </a:t>
            </a:r>
            <a:r>
              <a:rPr lang="it-IT" sz="2000" b="1" spc="20" dirty="0" err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lang="it-IT" sz="2000" b="1" u="heavy" spc="25" dirty="0" err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apteurs</a:t>
            </a:r>
            <a:r>
              <a:rPr sz="20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it-IT" sz="20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 force</a:t>
            </a:r>
            <a:endParaRPr lang="it-IT"/>
          </a:p>
          <a:p>
            <a:pPr marL="12700" marR="5080" indent="57150" algn="just">
              <a:spcBef>
                <a:spcPts val="135"/>
              </a:spcBef>
            </a:pPr>
            <a:r>
              <a:rPr lang="it-IT" sz="2000" spc="5" dirty="0">
                <a:latin typeface="Arial"/>
                <a:cs typeface="Arial"/>
              </a:rPr>
              <a:t>         </a:t>
            </a:r>
            <a:r>
              <a:rPr sz="2000" b="1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(modèle FSR402 )</a:t>
            </a:r>
            <a:r>
              <a:rPr lang="it-IT" sz="2000" spc="5" dirty="0">
                <a:latin typeface="Arial"/>
                <a:cs typeface="Arial"/>
              </a:rPr>
              <a:t>  </a:t>
            </a:r>
            <a:endParaRPr lang="it-IT" sz="2000">
              <a:latin typeface="Arial"/>
              <a:cs typeface="Arial"/>
            </a:endParaRPr>
          </a:p>
          <a:p>
            <a:pPr marL="12700" marR="5080" indent="57150" algn="just">
              <a:lnSpc>
                <a:spcPct val="142400"/>
              </a:lnSpc>
              <a:spcBef>
                <a:spcPts val="135"/>
              </a:spcBef>
            </a:pPr>
            <a:r>
              <a:rPr sz="2000" b="1" spc="5" dirty="0">
                <a:latin typeface="Arial"/>
                <a:cs typeface="Arial"/>
              </a:rPr>
              <a:t>PRIX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15" dirty="0">
                <a:latin typeface="Arial"/>
                <a:cs typeface="Arial"/>
              </a:rPr>
              <a:t>2 </a:t>
            </a:r>
            <a:r>
              <a:rPr lang="it-IT" sz="2000" b="1" spc="10" dirty="0">
                <a:latin typeface="Arial"/>
                <a:cs typeface="Arial"/>
              </a:rPr>
              <a:t>x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lang="it-IT" sz="2000" b="1" spc="10" dirty="0">
                <a:latin typeface="Arial"/>
                <a:cs typeface="Arial"/>
              </a:rPr>
              <a:t>10.,39=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lang="it-IT" sz="2000" b="1" spc="10" dirty="0">
                <a:latin typeface="Arial"/>
                <a:cs typeface="Arial"/>
              </a:rPr>
              <a:t>20,78 </a:t>
            </a:r>
            <a:r>
              <a:rPr sz="2000" b="1" spc="15" dirty="0">
                <a:latin typeface="Arial"/>
                <a:cs typeface="Arial"/>
              </a:rPr>
              <a:t>€</a:t>
            </a:r>
            <a:endParaRPr sz="2000" b="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5179" y="2355880"/>
            <a:ext cx="2199640" cy="1352934"/>
          </a:xfrm>
          <a:prstGeom prst="rect">
            <a:avLst/>
          </a:prstGeom>
        </p:spPr>
        <p:txBody>
          <a:bodyPr vert="horz" wrap="square" lIns="0" tIns="146050" rIns="0" bIns="0" rtlCol="0" anchor="t">
            <a:spAutoFit/>
          </a:bodyPr>
          <a:lstStyle/>
          <a:p>
            <a:pPr marL="12700" algn="ctr">
              <a:spcBef>
                <a:spcPts val="1150"/>
              </a:spcBef>
            </a:pPr>
            <a:r>
              <a:rPr lang="it-IT" sz="20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</a:t>
            </a:r>
            <a:endParaRPr lang="it-IT" sz="2000" dirty="0">
              <a:latin typeface="Arial"/>
              <a:cs typeface="Arial"/>
            </a:endParaRPr>
          </a:p>
          <a:p>
            <a:pPr marL="12700" algn="ctr">
              <a:spcBef>
                <a:spcPts val="1150"/>
              </a:spcBef>
            </a:pPr>
            <a:r>
              <a:rPr lang="it-IT" sz="2000" b="1" spc="25" dirty="0">
                <a:latin typeface="Arial"/>
                <a:cs typeface="Arial"/>
              </a:rPr>
              <a:t>2 </a:t>
            </a:r>
            <a:r>
              <a:rPr lang="it-IT" sz="2000" b="1" spc="25" dirty="0" err="1">
                <a:latin typeface="Arial"/>
                <a:cs typeface="Arial"/>
              </a:rPr>
              <a:t>semelle</a:t>
            </a:r>
            <a:endParaRPr lang="it-IT" sz="2000" dirty="0" err="1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980"/>
              </a:spcBef>
            </a:pPr>
            <a:r>
              <a:rPr sz="2000" spc="10" dirty="0">
                <a:latin typeface="Arial"/>
                <a:cs typeface="Arial"/>
              </a:rPr>
              <a:t>PRIX </a:t>
            </a:r>
            <a:r>
              <a:rPr sz="2000" spc="15" dirty="0">
                <a:latin typeface="Arial"/>
                <a:cs typeface="Arial"/>
              </a:rPr>
              <a:t>= </a:t>
            </a:r>
            <a:r>
              <a:rPr lang="it-IT" sz="2000" spc="15" dirty="0">
                <a:latin typeface="Arial"/>
                <a:cs typeface="Arial"/>
              </a:rPr>
              <a:t>7,99 €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825" y="3287922"/>
            <a:ext cx="3562350" cy="3438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4582" y="3872003"/>
            <a:ext cx="3790950" cy="28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isermeo Semelle Gel, Semelles Orthopédique Sport Silicone Ultra Confort,  Basket Avec Gel, Shock Absorbant pour Marcher et Courir, Semelles de  Confort pour Hommes et Femmes: Amazon.fr: Sports et Loisirs">
            <a:extLst>
              <a:ext uri="{FF2B5EF4-FFF2-40B4-BE49-F238E27FC236}">
                <a16:creationId xmlns:a16="http://schemas.microsoft.com/office/drawing/2014/main" id="{0BB1BAF3-64BC-491F-A382-B00EB48E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66" y="3984416"/>
            <a:ext cx="3449486" cy="261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E6A88-7BED-4B29-9797-B5AAC66C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5240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4400" b="1" spc="15" dirty="0"/>
              <a:t>V.	</a:t>
            </a:r>
            <a:r>
              <a:rPr lang="it-IT" sz="4400" b="1" spc="20" dirty="0"/>
              <a:t>DIAGRAMME DE</a:t>
            </a:r>
            <a:r>
              <a:rPr lang="it-IT" sz="4400" b="1" spc="-310" dirty="0"/>
              <a:t> </a:t>
            </a:r>
            <a:r>
              <a:rPr lang="it-IT" sz="4400" b="1" spc="20" dirty="0"/>
              <a:t>SÉQUENCE</a:t>
            </a:r>
            <a:endParaRPr lang="it-IT" sz="4400" b="1" dirty="0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7FE84666-5CB2-4E2E-AEEE-32A165414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023" y="926771"/>
            <a:ext cx="8209757" cy="5842090"/>
          </a:xfrm>
        </p:spPr>
      </p:pic>
    </p:spTree>
    <p:extLst>
      <p:ext uri="{BB962C8B-B14F-4D97-AF65-F5344CB8AC3E}">
        <p14:creationId xmlns:p14="http://schemas.microsoft.com/office/powerpoint/2010/main" val="2548176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673</TotalTime>
  <Words>310</Words>
  <Application>Microsoft Office PowerPoint</Application>
  <PresentationFormat>Widescreen</PresentationFormat>
  <Paragraphs>74</Paragraphs>
  <Slides>15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Circuit</vt:lpstr>
      <vt:lpstr>PROJET IOT 2020/2021</vt:lpstr>
      <vt:lpstr>SOMMAIRE</vt:lpstr>
      <vt:lpstr>I. PROBLÉMATIQUE ET MOTIVATION</vt:lpstr>
      <vt:lpstr>II. OBJECTIF</vt:lpstr>
      <vt:lpstr>III. ÉTAT DE L’ART</vt:lpstr>
      <vt:lpstr>Presentazione standard di PowerPoint</vt:lpstr>
      <vt:lpstr>Presentazione standard di PowerPoint</vt:lpstr>
      <vt:lpstr>IV. PROCESSUS DE CONCEPTION  ET DE  FABRICATION</vt:lpstr>
      <vt:lpstr>V. DIAGRAMME DE SÉQUENCE</vt:lpstr>
      <vt:lpstr>Vi. DIAGRAMME DE SÉQUENCE</vt:lpstr>
      <vt:lpstr>Vii. CONCEPTION GRAPHIQUE</vt:lpstr>
      <vt:lpstr>viii. Realisation</vt:lpstr>
      <vt:lpstr>ix.   CAS DE POSTURE cORRECTE</vt:lpstr>
      <vt:lpstr>x.  CAS DE POSTURE INCORRECTE</vt:lpstr>
      <vt:lpstr>Xi.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IOT 2020/2021</dc:title>
  <dc:creator>Ayoub</dc:creator>
  <cp:lastModifiedBy>ayoub hayari</cp:lastModifiedBy>
  <cp:revision>155</cp:revision>
  <dcterms:created xsi:type="dcterms:W3CDTF">2021-01-14T04:29:43Z</dcterms:created>
  <dcterms:modified xsi:type="dcterms:W3CDTF">2021-01-22T03:14:29Z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2020-12-17T00:00:00Z</vt:filetime>
  </property>
  <property fmtid="{D5CDD505-2E9C-101B-9397-08002B2CF9AE}" pid="3" name="LastSaved">
    <vt:filetime>2021-01-14T00:00:00Z</vt:filetime>
  </property>
</Properties>
</file>